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8"/>
  </p:notesMasterIdLst>
  <p:sldIdLst>
    <p:sldId id="301" r:id="rId2"/>
    <p:sldId id="302" r:id="rId3"/>
    <p:sldId id="262" r:id="rId4"/>
    <p:sldId id="300" r:id="rId5"/>
    <p:sldId id="299" r:id="rId6"/>
    <p:sldId id="30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F414456-DEEF-4972-B698-60218FD09197}" type="datetimeFigureOut">
              <a:rPr lang="en-US" smtClean="0"/>
              <a:pPr rtl="1"/>
              <a:t>9/30/2017</a:t>
            </a:fld>
            <a:endParaRPr lang="ar-S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5930BC76-76F8-4FB8-83AB-63CD4BC2D091}" type="slidenum">
              <a:rPr lang="en-US" smtClean="0"/>
              <a:pPr/>
              <a:t>‹#›</a:t>
            </a:fld>
            <a:endParaRPr lang="ar-SA"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dirty="0"/>
          </a:p>
        </p:txBody>
      </p:sp>
      <p:sp>
        <p:nvSpPr>
          <p:cNvPr id="33796" name="Slide Number Placeholder 3"/>
          <p:cNvSpPr>
            <a:spLocks noGrp="1"/>
          </p:cNvSpPr>
          <p:nvPr>
            <p:ph type="sldNum" sz="quarter" idx="5"/>
          </p:nvPr>
        </p:nvSpPr>
        <p:spPr bwMode="auto">
          <a:noFill/>
          <a:ln>
            <a:miter lim="800000"/>
            <a:headEnd/>
            <a:tailEnd/>
          </a:ln>
        </p:spPr>
        <p:txBody>
          <a:bodyPr/>
          <a:lstStyle/>
          <a:p>
            <a:pPr rtl="1"/>
            <a:fld id="{6B50E068-5435-4A7C-97E9-DFFC9F13A327}"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185024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b="1" dirty="0">
                <a:latin typeface="Arial"/>
                <a:cs typeface="Arial"/>
              </a:rPr>
              <a:t>نظرة عامة</a:t>
            </a:r>
            <a:r>
              <a:rPr lang="ar-SA" smtClean="0">
                <a:latin typeface="Arial"/>
                <a:cs typeface="Arial"/>
              </a:rPr>
              <a:t> </a:t>
            </a:r>
            <a:r>
              <a:rPr lang="ar-SA" b="1" baseline="0" dirty="0">
                <a:latin typeface="Arial"/>
                <a:cs typeface="Arial"/>
              </a:rPr>
              <a:t>– الوحدة 5: مراجعة أساسيات العنف المبني على النوع الاجتماعي </a:t>
            </a:r>
          </a:p>
          <a:p>
            <a:pPr rtl="1"/>
            <a:endParaRPr lang="ar-SA" b="1" baseline="0" dirty="0"/>
          </a:p>
          <a:p>
            <a:pPr algn="r" rtl="1"/>
            <a:r>
              <a:rPr lang="ar-SA" sz="1200" b="1" kern="1200" dirty="0">
                <a:solidFill>
                  <a:schemeClr val="tx1"/>
                </a:solidFill>
                <a:effectLst/>
                <a:latin typeface="Arial"/>
                <a:cs typeface="Arial"/>
              </a:rPr>
              <a:t>أهداف التعلم</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تحديث فهم المصطلحات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أنواع العنف المبني على النوع الاجتماعي  وأسبابه وعواقبه</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ساعة واحدة و30 دقيقة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سبورة ورقية وأقلام تخطيط وملصقات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الإعداد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قم بإعداد لوحتين مع رسم شجرة كبيرة عليهما (بما في ذلك الجذور)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ترتيب الغرفة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الأهداف والمقدمة (2)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مراجعة التعريفات (3)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60</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أنواع العنف المبني على النوع الاجتماعي  وأسبابه وعواقبه (4)</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(5)</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rtl="1"/>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صممت هذه الوحدة كجلسة استعراض سريع لتذكير المشاركين بالمعلومات التي سبق تغطيتها في الدورات التدريبية السابقة بشأن العنف المبني على النوع الاجتماعي . إذا كانت أي من هذه المواد تعتبر جديدة كلياً بالنسبة للمشاركين، ينبغي تخصيص وقت إضافي للمناقشة والفهم قبل الانتقال إلى الجلسات التالية.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أن يكون الميسرون على دراية  بالعنف المبني على النوع الاجتماعي  وأسبابه وعواقبه.</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تفاوت السلطة هو السبب الجذري العميق للعنف. يتم نشر هذا التفاوت وتعزيزه وإدامته بواسطة الثقافة والدين والمعايير الاجتماعية.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وللعنف المبني على النوع الاجتماعي عواقب وخيمة على الناجين /الناجيات، وكذلك على أسرهم/أسرهن ومجتمعاتهم/مجتمعاتهن. </a:t>
            </a:r>
            <a:endParaRPr lang="ar-SA" sz="1200" kern="1200" dirty="0">
              <a:solidFill>
                <a:schemeClr val="tx1"/>
              </a:solidFill>
              <a:effectLst/>
              <a:latin typeface="Arial"/>
              <a:ea typeface="Arial"/>
              <a:cs typeface="Arial"/>
            </a:endParaRPr>
          </a:p>
          <a:p>
            <a:pPr rtl="1"/>
            <a:endParaRPr lang="ar-SA" b="1" dirty="0"/>
          </a:p>
          <a:p>
            <a:pPr rtl="1" eaLnBrk="1" hangingPunct="1">
              <a:spcBef>
                <a:spcPct val="0"/>
              </a:spcBef>
            </a:pP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49F5E927-C06F-4234-A7B1-8A662E98B384}" type="slidenum">
              <a:rPr lang="en-US"/>
              <a:pPr/>
              <a:t>2</a:t>
            </a:fld>
            <a:endParaRPr lang="ar-SA"/>
          </a:p>
        </p:txBody>
      </p:sp>
    </p:spTree>
    <p:extLst>
      <p:ext uri="{BB962C8B-B14F-4D97-AF65-F5344CB8AC3E}">
        <p14:creationId xmlns:p14="http://schemas.microsoft.com/office/powerpoint/2010/main" val="2712295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تتمثل أهدافنا لهذه الجلسة في:</a:t>
            </a:r>
          </a:p>
          <a:p>
            <a:pPr marL="171450" lvl="0" indent="-171450" algn="r" rtl="1">
              <a:buFont typeface="Arial" charset="0"/>
              <a:buChar char="•"/>
            </a:pPr>
            <a:r>
              <a:rPr lang="ar-SA" sz="1200" kern="1200" dirty="0">
                <a:solidFill>
                  <a:schemeClr val="tx1"/>
                </a:solidFill>
                <a:effectLst/>
                <a:latin typeface="Arial"/>
                <a:cs typeface="Arial"/>
              </a:rPr>
              <a:t>تحديث فهم المصطلحات الرئيسية</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مراجعة أنواع العنف المبني على النوع الاجتماعي  وأسبابه وعواقبه</a:t>
            </a:r>
            <a:r>
              <a:rPr lang="ar-SA" smtClean="0">
                <a:latin typeface="Arial"/>
                <a:cs typeface="Arial"/>
              </a:rPr>
              <a:t> </a:t>
            </a:r>
            <a:endParaRPr lang="ar-SA" baseline="0"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3</a:t>
            </a:fld>
            <a:endParaRPr lang="ar-SA" dirty="0"/>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سنبدأ الدورة بتذكير أنفسنا ببعض المصطلحات الأساسية وما تعنيه. </a:t>
            </a:r>
            <a:endParaRPr lang="ar-SA" dirty="0"/>
          </a:p>
          <a:p>
            <a:pPr rtl="1"/>
            <a:endParaRPr lang="ar-SA" dirty="0"/>
          </a:p>
          <a:p>
            <a:pPr algn="r" rtl="1"/>
            <a:r>
              <a:rPr lang="ar-SA" b="1" dirty="0">
                <a:latin typeface="Arial"/>
                <a:cs typeface="Arial"/>
              </a:rPr>
              <a:t>*قم بتقسيم المشاركين إلى أربع مجموعات. وقم بإعطاء كل مجموعة أحد المصطلحات الأربعة النوع الاجتماعي، والسلطة، والعنف المبني على النوع الاجتماعي ، والموافقة المطلعة ثم قم بتوزيع  السبورة الورقية وأقلام التخطيط على كل مجموعة* </a:t>
            </a:r>
          </a:p>
          <a:p>
            <a:pPr rtl="1"/>
            <a:endParaRPr lang="ar-SA" dirty="0"/>
          </a:p>
          <a:p>
            <a:pPr algn="r" rtl="1"/>
            <a:r>
              <a:rPr lang="ar-SA" smtClean="0">
                <a:latin typeface="Arial"/>
                <a:cs typeface="Arial"/>
              </a:rPr>
              <a:t>سيكون لديكم 10 دقائق لوضع تعريف عملي للمصطلح المُعطى لكم. لا تقلقوا بشأن الصياغة الدقيقة - فقط تأكدوا من أن لديكم كل العناصر التي تعتقدون بأنها ضرورية لفهم هذا المصطلح. </a:t>
            </a:r>
          </a:p>
          <a:p>
            <a:pPr rtl="1"/>
            <a:endParaRPr lang="ar-SA" baseline="0" dirty="0"/>
          </a:p>
          <a:p>
            <a:pPr algn="r" rtl="1"/>
            <a:r>
              <a:rPr lang="ar-SA" b="1" baseline="0" dirty="0">
                <a:latin typeface="Arial"/>
                <a:cs typeface="Arial"/>
              </a:rPr>
              <a:t>*بعد 10 دقائق، عودوا إلى الجلسة واطلب من المجموعات تقديم تعريفاتها. ثم ناقشوا وتناولوا أي أسئلة. تأكد من استكشاف العناصر التالية:</a:t>
            </a:r>
          </a:p>
          <a:p>
            <a:pPr rtl="1"/>
            <a:endParaRPr lang="ar-SA" baseline="0" dirty="0"/>
          </a:p>
          <a:p>
            <a:pPr algn="r" rtl="1"/>
            <a:r>
              <a:rPr lang="ar-SA" b="1" baseline="0" dirty="0">
                <a:latin typeface="Arial"/>
                <a:cs typeface="Arial"/>
              </a:rPr>
              <a:t>النوع الاجتماعي </a:t>
            </a:r>
            <a:r>
              <a:rPr lang="ar-SA" smtClean="0">
                <a:latin typeface="Arial"/>
                <a:cs typeface="Arial"/>
              </a:rPr>
              <a:t>– الفرق بين الجنس والنوع الاجتماعي. النوع الاجتماعي كمفهوم ناشئ اجتماعياً، يتم تعلمه ويكون قابلاً للتغيير وهو يتغير بشكلٍ دائم. </a:t>
            </a:r>
          </a:p>
          <a:p>
            <a:pPr algn="r" rtl="1"/>
            <a:r>
              <a:rPr lang="ar-SA" b="1" baseline="0" dirty="0">
                <a:latin typeface="Arial"/>
                <a:cs typeface="Arial"/>
              </a:rPr>
              <a:t>السلطة</a:t>
            </a:r>
            <a:r>
              <a:rPr lang="ar-SA" smtClean="0">
                <a:latin typeface="Arial"/>
                <a:cs typeface="Arial"/>
              </a:rPr>
              <a:t> – الأنواع المختلفة من السلطة (السلطة على شخص آخر، والسلطة المشتركة، والسلطة من أجل، والسلطة الداخلية) - لدى النساء والفتيات سلطة أقل من الرجال والفتيان. يتضمن استخدام السلطة على شخص آخر الإجبار والسيطرة والإكراه. </a:t>
            </a:r>
          </a:p>
          <a:p>
            <a:pPr algn="r" rtl="1"/>
            <a:r>
              <a:rPr lang="ar-SA" b="1" baseline="0" dirty="0">
                <a:latin typeface="Arial"/>
                <a:cs typeface="Arial"/>
              </a:rPr>
              <a:t>العنف المبني على النوع الاجتماعي  </a:t>
            </a:r>
            <a:r>
              <a:rPr lang="ar-SA" smtClean="0">
                <a:latin typeface="Arial"/>
                <a:cs typeface="Arial"/>
              </a:rPr>
              <a:t>– أي فعل ضار يستند إلى الاختلافات الاجتماعية (أي النوع الاجتماعي) بين الذكور والإناث. ويشمل الأذى الجسدي أو الجنسي أو العقلي أو المعاناة والتهديد والإكراه والحرمان من الحرية، في الأماكن العامة والخاصة. غالباً ما يكون المعتدين من الذكور، والناجdhj  غالباً ما يكونون من الإناث - على أساس الاختلافات في السلطة.  </a:t>
            </a:r>
          </a:p>
          <a:p>
            <a:pPr algn="r" rtl="1"/>
            <a:r>
              <a:rPr lang="ar-SA" smtClean="0">
                <a:latin typeface="Arial"/>
                <a:cs typeface="Arial"/>
              </a:rPr>
              <a:t>الموافقة  المطّلعة - الاتفاق على فعل يستند إلى معلومات كاملة، وقدرة كافية (بما في ذلك العمر والصحة العقلية)، وحرية الاختيار. عندما لا يكون هناك بديل قابل للتطبيق، أو تكون تلك البدائل مقيدة بعوامل مثل القوة أو التهديد أو التلاعب أو الإكراه، هذه لا تعد موافقة. </a:t>
            </a:r>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4</a:t>
            </a:fld>
            <a:endParaRPr lang="ar-SA" dirty="0"/>
          </a:p>
        </p:txBody>
      </p:sp>
    </p:spTree>
    <p:extLst>
      <p:ext uri="{BB962C8B-B14F-4D97-AF65-F5344CB8AC3E}">
        <p14:creationId xmlns:p14="http://schemas.microsoft.com/office/powerpoint/2010/main" val="1165046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التمرين السابق ألقينا نظرة على تعريف العنف المبني على النوع الاجتماعي . والآن سنقوم بمراجعة العنف المبني على النوع الاجتماعي  بمزيد من التفصيل، بما في ذلك أنواع العنف وأسبابه وعواقبه. </a:t>
            </a:r>
          </a:p>
          <a:p>
            <a:pPr rtl="1"/>
            <a:endParaRPr lang="ar-SA" baseline="0" dirty="0"/>
          </a:p>
          <a:p>
            <a:pPr algn="r" rtl="1"/>
            <a:r>
              <a:rPr lang="ar-SA" smtClean="0">
                <a:latin typeface="Arial"/>
                <a:cs typeface="Arial"/>
              </a:rPr>
              <a:t>ارفع يدك إذا كنت قد شاركت في تدريب حول العنف المبني على النوع الاجتماعي  من قبل. ابقِ يدك مرفوعة إذا كنت قد قمت بتمرين يُسمى "شجرة العنف المبني على النوع الاجتماعي " (*اشرح التمرين باختصار إذا لزم الأمر*). بالنسبة للكثير منكم، فإن هذا التمرين سيكون بمثابة مراجعة للأشياء التي تعلمتموها أو ناقشتموها بالفعل. أما بالنسبة لأولئك الذين لم يسبق لهم القيام بهذا التمرين من قبل، فربما كنتم قد قمتم بتمارين أخرى تنطوي على نفس المعلومات - وتلك ستساعدنا على فهم وتصور العنف المبني على النوع الاجتماعي  وأسبابه وعواقبه. سنبدأ بجذع الشجرة، والذي يمثل  العنف المبني على النوع الاجتماعي  نفسه، بجميع أشكاله. كثيراً ما نتحدث عن أربع "فئات" من العنف المبني على النوع الاجتماعي  - فهل يعرف أحد ما تلك الفئات؟ </a:t>
            </a:r>
          </a:p>
          <a:p>
            <a:pPr rtl="1"/>
            <a:endParaRPr lang="ar-SA" baseline="0" dirty="0"/>
          </a:p>
          <a:p>
            <a:pPr algn="r" rtl="1"/>
            <a:r>
              <a:rPr lang="ar-SA" smtClean="0">
                <a:latin typeface="Arial"/>
                <a:cs typeface="Arial"/>
              </a:rPr>
              <a:t>فعلى الرغم من وجود طرق مختلفة لتصنيف العنف المبني على النوع الاجتماعي ، إلا إننا كثيراً ما نتحدث عن العنف الجسدي والجنسي والاجتماعي الاقتصادي والعاطفي/النفسي. فمن يستطيع أن يعطيني أمثلة عن العنف الجسدي؟ </a:t>
            </a:r>
            <a:r>
              <a:rPr lang="ar-SA" b="1" baseline="0" dirty="0">
                <a:latin typeface="Arial"/>
                <a:cs typeface="Arial"/>
              </a:rPr>
              <a:t>*قم بتدوين الاقتراحات السريعة المندفعة من المشاركين، واكتبها على الجذع وفروع الشجرة. واستمر بهذه الطريقة عبر فئات العنف، مع المتابعة إلى الفئة التالية عندما تكون قد غطيت أنواع العنف الرئيسية التي توجد في بيئتك.*</a:t>
            </a:r>
          </a:p>
          <a:p>
            <a:pPr rtl="1"/>
            <a:endParaRPr lang="ar-SA" baseline="0" dirty="0"/>
          </a:p>
          <a:p>
            <a:pPr algn="r" rtl="1"/>
            <a:r>
              <a:rPr lang="ar-SA" b="1" baseline="0" dirty="0">
                <a:latin typeface="Arial"/>
                <a:cs typeface="Arial"/>
              </a:rPr>
              <a:t>*وزع 10 ملصقات على كل زوج من المشاركين (مع إعطاء لون واحد لكل زوج، إذا كان ذلك ممكناً).*</a:t>
            </a:r>
          </a:p>
          <a:p>
            <a:pPr algn="r" rtl="1"/>
            <a:r>
              <a:rPr lang="ar-SA" smtClean="0">
                <a:latin typeface="Arial"/>
                <a:cs typeface="Arial"/>
              </a:rPr>
              <a:t> استدر نحو الشخص المجاور لك وتبادلا الأفكار حول العواقب على الناجين/الناجيات من العنف التي ناقشناها للتو. إذا كانت لديك ملصقات زرقاء، فاكتب على كل ملصق نوعاً واحداً من العواقب الجسدية للعنف المبني على النوع الاجتماعي (أي نوع من العنف المبني على النوع الاجتماعي ). وبمجرد كتابتك لأمثلة على كل ملصق ، ضعها على صورة الشجرة الموجودة على الحائط. *اشرح فئة كل لون من ألوان العنف. إذا لم يكن لديك ملصق بلون مختلف، فقم بتعيين فئة لكل زوج. وسيعمل العديد من الأزواج على كل فئة. بمجرد أن يتاح للأزواج الوقت الكافي لتبادل الأفكار ووضع الملصقات على الشجرة الموجودة على الحائط، اطلب منهم في الجلسة العامة إعطاء أمثلة عن العواقب الواقعة على الأشخاص الآخرين المتواجدين حول الناجية، بما في ذلك أسرتها ومجتمعها. واكتب هذه على ملصقات وألصقها على الجدار حول الجزء العلوي من الشجرة.*</a:t>
            </a:r>
          </a:p>
          <a:p>
            <a:pPr rtl="1"/>
            <a:endParaRPr lang="ar-SA" baseline="0" dirty="0"/>
          </a:p>
          <a:p>
            <a:pPr algn="r" rtl="1"/>
            <a:r>
              <a:rPr lang="ar-SA" smtClean="0">
                <a:latin typeface="Arial"/>
                <a:cs typeface="Arial"/>
              </a:rPr>
              <a:t>والآن بعد أن ألقينا نظرة على العنف المبني على النوع الاجتماعي  - الجذع - وعواقب العنف المبني على النوع الاجتماعي  - أوراق الشجرة - سننتقل إلى الجذور. تمثل الجذور أسباب العنف المبني على النوع الاجتماعي . سأقوم بإعطاء الجميع بعض الملصقات الإضافية. أود من الجميع أن يكتبوا ما يعتقدون أنها تمثل أسباب العنف المبني على النوع الاجتماعي  على ملصق  بشكلٍ فردي ووضعه على جذور الشجرة. إذا كانت هناك أشياء تعتقدون أنها عوامل مساهمة في العنف المبني على النوع الاجتماعي  - أي أنها لا تسبب العنف، ولكنها تؤدي إلى تفاقمه، فيمكنكم وضعها بجانب الشجرة، كالمطر الذي يساعد الشجرة على النمو. ولا تقلقوا بشأن وضع الملصقات - حيث سنناقش هذا كمجموعة بعد ذلك. </a:t>
            </a:r>
          </a:p>
          <a:p>
            <a:pPr rtl="1"/>
            <a:endParaRPr lang="ar-SA" baseline="0" dirty="0"/>
          </a:p>
          <a:p>
            <a:pPr algn="r" rtl="1"/>
            <a:r>
              <a:rPr lang="ar-SA" b="1" baseline="0" dirty="0">
                <a:latin typeface="Arial"/>
                <a:cs typeface="Arial"/>
              </a:rPr>
              <a:t>*قم بإعطاء المشاركين بضع دقائق لتبادل الأفكار، ثم اطلب منهم وضع ملصقاتهم على الشجرة عندما يصبحوا مستعدين. واجمع هذه معاً حسب المواضيع. وقم مع المشاركين بإعادة ترتيب هذه الأسباب بحيث تكون أهم الأسباب (على سبيل المثال السلطة) في الأسفل. يمكنك استخدام السؤال "إذا لم يكن X موجوداً، فهل سيظل هناك عنف قائم على النوع الاجتماعي؟" للتمييز بين الأسباب والعوامل المساهمة. وتأكد من وضع أشياء مثل الكحول والمخدرات كعوامل مساهمة.* </a:t>
            </a:r>
          </a:p>
          <a:p>
            <a:pPr rtl="1"/>
            <a:endParaRPr lang="ar-SA" baseline="0" dirty="0"/>
          </a:p>
          <a:p>
            <a:pPr rtl="1"/>
            <a:endParaRPr lang="ar-SA" baseline="0"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5</a:t>
            </a:fld>
            <a:endParaRPr lang="ar-SA" dirty="0"/>
          </a:p>
        </p:txBody>
      </p:sp>
    </p:spTree>
    <p:extLst>
      <p:ext uri="{BB962C8B-B14F-4D97-AF65-F5344CB8AC3E}">
        <p14:creationId xmlns:p14="http://schemas.microsoft.com/office/powerpoint/2010/main" val="309884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**مراجعة الرسائل الرئيسية من الجلسة.**</a:t>
            </a:r>
            <a:endParaRPr lang="ar-SA" b="1" dirty="0"/>
          </a:p>
          <a:p>
            <a:pPr rtl="1" eaLnBrk="1" hangingPunct="1">
              <a:spcBef>
                <a:spcPct val="0"/>
              </a:spcBef>
            </a:pPr>
            <a:endParaRPr lang="ar-SA" dirty="0"/>
          </a:p>
          <a:p>
            <a:pPr rtl="1" eaLnBrk="1" hangingPunct="1">
              <a:spcBef>
                <a:spcPct val="0"/>
              </a:spcBef>
            </a:pPr>
            <a:endParaRPr lang="ar-SA" dirty="0"/>
          </a:p>
          <a:p>
            <a:pPr algn="r" rtl="1" eaLnBrk="1" hangingPunct="1">
              <a:spcBef>
                <a:spcPct val="0"/>
              </a:spcBef>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*أسئلة تحفيزية، حسب الحاجة: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ترغب في مواصلة التفكير بشأنه لاحقاً؟</a:t>
            </a:r>
            <a:endParaRPr lang="ar-SA" dirty="0"/>
          </a:p>
          <a:p>
            <a:pPr rtl="1" eaLnBrk="1" hangingPunct="1">
              <a:spcBef>
                <a:spcPct val="0"/>
              </a:spcBef>
            </a:pPr>
            <a:endParaRPr lang="ar-SA" dirty="0"/>
          </a:p>
        </p:txBody>
      </p:sp>
      <p:sp>
        <p:nvSpPr>
          <p:cNvPr id="40963" name="Slide Number Placeholder 3"/>
          <p:cNvSpPr>
            <a:spLocks noGrp="1"/>
          </p:cNvSpPr>
          <p:nvPr>
            <p:ph type="sldNum" sz="quarter" idx="5"/>
          </p:nvPr>
        </p:nvSpPr>
        <p:spPr bwMode="auto">
          <a:noFill/>
          <a:ln>
            <a:miter lim="800000"/>
            <a:headEnd/>
            <a:tailEnd/>
          </a:ln>
        </p:spPr>
        <p:txBody>
          <a:bodyPr/>
          <a:lstStyle/>
          <a:p>
            <a:pPr rtl="1"/>
            <a:fld id="{F5BBBE68-1554-4133-8085-62E7B0295D06}" type="slidenum">
              <a:rPr lang="en-US"/>
              <a:pPr/>
              <a:t>6</a:t>
            </a:fld>
            <a:endParaRPr lang="ar-SA"/>
          </a:p>
        </p:txBody>
      </p:sp>
    </p:spTree>
    <p:extLst>
      <p:ext uri="{BB962C8B-B14F-4D97-AF65-F5344CB8AC3E}">
        <p14:creationId xmlns:p14="http://schemas.microsoft.com/office/powerpoint/2010/main" val="9652147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057805"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6" name="Group 5"/>
          <p:cNvGrpSpPr/>
          <p:nvPr userDrawn="1"/>
        </p:nvGrpSpPr>
        <p:grpSpPr>
          <a:xfrm flipH="1">
            <a:off x="0" y="0"/>
            <a:ext cx="12192000" cy="6858000"/>
            <a:chOff x="0" y="0"/>
            <a:chExt cx="12192000" cy="685800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gr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9/30/2017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 id="2147483779" r:id="rId23"/>
    <p:sldLayoutId id="214748378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94373" y="1507891"/>
            <a:ext cx="10244207" cy="1138773"/>
          </a:xfrm>
          <a:prstGeom prst="rect">
            <a:avLst/>
          </a:prstGeom>
          <a:solidFill>
            <a:schemeClr val="bg1"/>
          </a:solidFill>
        </p:spPr>
        <p:txBody>
          <a:bodyPr wrap="square" rtlCol="0">
            <a:spAutoFit/>
          </a:bodyPr>
          <a:lstStyle>
            <a:defPPr>
              <a:defRPr lang="en-US"/>
            </a:defPPr>
            <a:lvl1pPr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1pPr>
            <a:lvl2pPr marL="4572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2pPr>
            <a:lvl3pPr marL="9144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3pPr>
            <a:lvl4pPr marL="13716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4pPr>
            <a:lvl5pPr marL="18288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9pPr>
          </a:lstStyle>
          <a:p>
            <a:pPr algn="r" rtl="1"/>
            <a:r>
              <a:rPr lang="ar-SA" sz="3400" b="1" dirty="0">
                <a:latin typeface="Arial"/>
                <a:cs typeface="Arial"/>
              </a:rPr>
              <a:t>التدريب على إدارة حالة العنف المبني على النوع </a:t>
            </a:r>
            <a:r>
              <a:rPr lang="ar-SA" sz="3400" b="1">
                <a:latin typeface="Arial"/>
                <a:cs typeface="Arial"/>
              </a:rPr>
              <a:t>الاجتماعي </a:t>
            </a:r>
            <a:r>
              <a:rPr lang="ar-SA" sz="3400" b="1" smtClean="0">
                <a:latin typeface="Arial"/>
                <a:cs typeface="Arial"/>
              </a:rPr>
              <a:t>بين </a:t>
            </a:r>
            <a:r>
              <a:rPr lang="ar-SA" sz="3400" b="1" dirty="0">
                <a:latin typeface="Arial"/>
                <a:cs typeface="Arial"/>
              </a:rPr>
              <a:t>الوكالات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algn="r" rtl="1" eaLnBrk="1" fontAlgn="auto" hangingPunct="1">
              <a:spcAft>
                <a:spcPts val="0"/>
              </a:spcAft>
              <a:defRPr/>
            </a:pPr>
            <a:r>
              <a:rPr lang="ar-SA" sz="5400" spc="0" dirty="0" smtClean="0">
                <a:latin typeface="Arial"/>
                <a:cs typeface="Arial"/>
              </a:rPr>
              <a:t>مراجعة أساسيات العنف المبني على النوع الاجتماعي </a:t>
            </a:r>
          </a:p>
        </p:txBody>
      </p:sp>
      <p:sp>
        <p:nvSpPr>
          <p:cNvPr id="5" name="Text Placeholder 4"/>
          <p:cNvSpPr>
            <a:spLocks noGrp="1"/>
          </p:cNvSpPr>
          <p:nvPr>
            <p:ph type="body" sz="quarter" idx="10"/>
          </p:nvPr>
        </p:nvSpPr>
        <p:spPr>
          <a:xfrm>
            <a:off x="973138" y="1270000"/>
            <a:ext cx="10329862" cy="720725"/>
          </a:xfrm>
        </p:spPr>
        <p:txBody>
          <a:bodyPr/>
          <a:lstStyle/>
          <a:p>
            <a:pPr algn="r" rtl="1">
              <a:buFont typeface="Tw Cen MT" charset="0"/>
              <a:buChar char=" "/>
              <a:defRPr/>
            </a:pPr>
            <a:r>
              <a:rPr lang="ar-SA" spc="0" smtClean="0">
                <a:latin typeface="Arial"/>
                <a:cs typeface="Arial"/>
              </a:rPr>
              <a:t>الوحدة 5</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spc="0"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9223" y="2419659"/>
            <a:ext cx="4769556" cy="1545564"/>
          </a:xfrm>
        </p:spPr>
        <p:txBody>
          <a:bodyPr/>
          <a:lstStyle/>
          <a:p>
            <a:pPr rtl="1"/>
            <a:r>
              <a:rPr lang="ar-SA" spc="0" smtClean="0">
                <a:latin typeface="Arial"/>
                <a:cs typeface="Arial"/>
              </a:rPr>
              <a:t>الأهداف </a:t>
            </a:r>
          </a:p>
        </p:txBody>
      </p:sp>
      <p:sp>
        <p:nvSpPr>
          <p:cNvPr id="5" name="Content Placeholder 4"/>
          <p:cNvSpPr>
            <a:spLocks noGrp="1"/>
          </p:cNvSpPr>
          <p:nvPr>
            <p:ph idx="1"/>
          </p:nvPr>
        </p:nvSpPr>
        <p:spPr>
          <a:xfrm>
            <a:off x="808567" y="860778"/>
            <a:ext cx="4478866" cy="5053469"/>
          </a:xfrm>
        </p:spPr>
        <p:txBody>
          <a:bodyPr/>
          <a:lstStyle/>
          <a:p>
            <a:pPr algn="r" rtl="1">
              <a:buClr>
                <a:srgbClr val="0092BA"/>
              </a:buClr>
              <a:buFont typeface="Wingdings" panose="05000000000000000000" pitchFamily="2" charset="2"/>
              <a:buChar char=""/>
            </a:pPr>
            <a:r>
              <a:rPr lang="ar-SA" sz="2800" dirty="0">
                <a:solidFill>
                  <a:schemeClr val="tx1"/>
                </a:solidFill>
                <a:latin typeface="Arial"/>
                <a:cs typeface="Arial"/>
              </a:rPr>
              <a:t>تحديث فهم المصطلحات الرئيسية</a:t>
            </a:r>
          </a:p>
          <a:p>
            <a:pPr algn="r" rtl="1">
              <a:buClr>
                <a:srgbClr val="0092BA"/>
              </a:buClr>
              <a:buFont typeface="Wingdings" panose="05000000000000000000" pitchFamily="2" charset="2"/>
              <a:buChar char=""/>
            </a:pPr>
            <a:r>
              <a:rPr lang="ar-SA" sz="2800" dirty="0">
                <a:solidFill>
                  <a:schemeClr val="tx1"/>
                </a:solidFill>
                <a:latin typeface="Arial"/>
                <a:cs typeface="Arial"/>
              </a:rPr>
              <a:t>مراجعة أنواع العنف المبني على النوع الاجتماعي  وأسبابه وعواقبه </a:t>
            </a:r>
          </a:p>
          <a:p>
            <a:pPr rtl="1">
              <a:buClr>
                <a:srgbClr val="0092BA"/>
              </a:buClr>
              <a:buFont typeface="Wingdings" panose="05000000000000000000" pitchFamily="2" charset="2"/>
              <a:buChar char=""/>
            </a:pPr>
            <a:endParaRPr lang="ar-SA" sz="2800" dirty="0">
              <a:solidFill>
                <a:schemeClr val="tx1"/>
              </a:solidFill>
            </a:endParaRPr>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0820" y="2419659"/>
            <a:ext cx="4769556" cy="1545564"/>
          </a:xfrm>
        </p:spPr>
        <p:txBody>
          <a:bodyPr/>
          <a:lstStyle/>
          <a:p>
            <a:pPr rtl="1"/>
            <a:r>
              <a:rPr lang="ar-SA" b="1" spc="0" dirty="0">
                <a:latin typeface="Arial"/>
                <a:cs typeface="Arial"/>
              </a:rPr>
              <a:t>نشاط     </a:t>
            </a:r>
          </a:p>
        </p:txBody>
      </p:sp>
      <p:sp>
        <p:nvSpPr>
          <p:cNvPr id="3" name="Content Placeholder 2"/>
          <p:cNvSpPr>
            <a:spLocks noGrp="1"/>
          </p:cNvSpPr>
          <p:nvPr>
            <p:ph idx="1"/>
          </p:nvPr>
        </p:nvSpPr>
        <p:spPr>
          <a:xfrm>
            <a:off x="783167" y="860778"/>
            <a:ext cx="4478866" cy="5053469"/>
          </a:xfrm>
        </p:spPr>
        <p:txBody>
          <a:bodyPr/>
          <a:lstStyle/>
          <a:p>
            <a:pPr marL="0" indent="0" algn="r" rtl="1">
              <a:buNone/>
            </a:pPr>
            <a:r>
              <a:rPr lang="ar-SA" sz="2400" dirty="0">
                <a:latin typeface="Arial"/>
                <a:cs typeface="Arial"/>
              </a:rPr>
              <a:t>وضع تعريفات لـ:</a:t>
            </a:r>
          </a:p>
          <a:p>
            <a:pPr marL="514350" indent="-514350" algn="r" rtl="1">
              <a:buFont typeface="+mj-lt"/>
              <a:buAutoNum type="arabicPeriod"/>
            </a:pPr>
            <a:r>
              <a:rPr lang="ar-SA" sz="2400" dirty="0">
                <a:latin typeface="Arial"/>
                <a:cs typeface="Arial"/>
              </a:rPr>
              <a:t>النوع الاجتماعي</a:t>
            </a:r>
          </a:p>
          <a:p>
            <a:pPr marL="514350" indent="-514350" algn="r" rtl="1">
              <a:buFont typeface="+mj-lt"/>
              <a:buAutoNum type="arabicPeriod"/>
            </a:pPr>
            <a:r>
              <a:rPr lang="ar-SA" sz="2400" dirty="0">
                <a:latin typeface="Arial"/>
                <a:cs typeface="Arial"/>
              </a:rPr>
              <a:t>السلطة</a:t>
            </a:r>
          </a:p>
          <a:p>
            <a:pPr marL="514350" indent="-514350" algn="r" rtl="1">
              <a:buFont typeface="+mj-lt"/>
              <a:buAutoNum type="arabicPeriod"/>
            </a:pPr>
            <a:r>
              <a:rPr lang="ar-SA" sz="2400" dirty="0">
                <a:latin typeface="Arial"/>
                <a:cs typeface="Arial"/>
              </a:rPr>
              <a:t>العنف المبني على النوع الاجتماعي </a:t>
            </a:r>
          </a:p>
          <a:p>
            <a:pPr marL="514350" indent="-514350" algn="r" rtl="1">
              <a:buFont typeface="+mj-lt"/>
              <a:buAutoNum type="arabicPeriod"/>
            </a:pPr>
            <a:r>
              <a:rPr lang="ar-SA" sz="2400" dirty="0">
                <a:latin typeface="Arial"/>
                <a:cs typeface="Arial"/>
              </a:rPr>
              <a:t>الموافقة  المطلعة وتسمى في بعض الأحيان الموافقة المستنيرة </a:t>
            </a:r>
          </a:p>
        </p:txBody>
      </p:sp>
    </p:spTree>
    <p:extLst>
      <p:ext uri="{BB962C8B-B14F-4D97-AF65-F5344CB8AC3E}">
        <p14:creationId xmlns:p14="http://schemas.microsoft.com/office/powerpoint/2010/main" val="991059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latin typeface="Arial"/>
                <a:cs typeface="Arial"/>
              </a:rPr>
              <a:t>تمرين - أسباب وعواقب العنف المبني على النوع الاجتماعي </a:t>
            </a:r>
          </a:p>
        </p:txBody>
      </p:sp>
      <p:sp>
        <p:nvSpPr>
          <p:cNvPr id="6" name="TextBox 5"/>
          <p:cNvSpPr txBox="1"/>
          <p:nvPr/>
        </p:nvSpPr>
        <p:spPr>
          <a:xfrm>
            <a:off x="598973" y="2843497"/>
            <a:ext cx="5494034" cy="2677656"/>
          </a:xfrm>
          <a:prstGeom prst="rect">
            <a:avLst/>
          </a:prstGeom>
          <a:noFill/>
        </p:spPr>
        <p:txBody>
          <a:bodyPr wrap="square" rtlCol="0">
            <a:spAutoFit/>
          </a:bodyPr>
          <a:lstStyle/>
          <a:p>
            <a:pPr algn="r" rtl="1"/>
            <a:r>
              <a:rPr lang="ar-SA" sz="2800" dirty="0">
                <a:latin typeface="Arial"/>
                <a:cs typeface="Arial"/>
              </a:rPr>
              <a:t>أزرق – جسدي</a:t>
            </a:r>
          </a:p>
          <a:p>
            <a:pPr algn="r" rtl="1"/>
            <a:r>
              <a:rPr lang="ar-SA" sz="2800" dirty="0">
                <a:latin typeface="Arial"/>
                <a:cs typeface="Arial"/>
              </a:rPr>
              <a:t>وردي – معنوي /نفسي/متصل بالصحة العقلية</a:t>
            </a:r>
          </a:p>
          <a:p>
            <a:pPr algn="r" rtl="1"/>
            <a:r>
              <a:rPr lang="ar-SA" sz="2800" dirty="0">
                <a:latin typeface="Arial"/>
                <a:cs typeface="Arial"/>
              </a:rPr>
              <a:t>أصفر – جنسي/إنجابي</a:t>
            </a:r>
          </a:p>
          <a:p>
            <a:pPr algn="r" rtl="1"/>
            <a:r>
              <a:rPr lang="ar-SA" sz="2800" dirty="0">
                <a:latin typeface="Arial"/>
                <a:cs typeface="Arial"/>
              </a:rPr>
              <a:t>أخضر – اجتماعي/سلوكي</a:t>
            </a:r>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24689" y="2063261"/>
            <a:ext cx="4761614" cy="4437487"/>
          </a:xfrm>
          <a:prstGeom prst="rect">
            <a:avLst/>
          </a:prstGeom>
          <a:noFill/>
          <a:ln>
            <a:noFill/>
          </a:ln>
        </p:spPr>
      </p:pic>
    </p:spTree>
    <p:extLst>
      <p:ext uri="{BB962C8B-B14F-4D97-AF65-F5344CB8AC3E}">
        <p14:creationId xmlns:p14="http://schemas.microsoft.com/office/powerpoint/2010/main" val="1971098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12181</TotalTime>
  <Words>1300</Words>
  <Application>Microsoft Office PowerPoint</Application>
  <PresentationFormat>Widescreen</PresentationFormat>
  <Paragraphs>101</Paragraphs>
  <Slides>6</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vt:i4>
      </vt:variant>
    </vt:vector>
  </HeadingPairs>
  <TitlesOfParts>
    <vt:vector size="15" baseType="lpstr">
      <vt:lpstr>MS PGothic</vt:lpstr>
      <vt:lpstr>Arial</vt:lpstr>
      <vt:lpstr>Calibri</vt:lpstr>
      <vt:lpstr>Franklin Gothic Book</vt:lpstr>
      <vt:lpstr>Franklin Gothic Medium</vt:lpstr>
      <vt:lpstr>Tw Cen MT</vt:lpstr>
      <vt:lpstr>Wingdings</vt:lpstr>
      <vt:lpstr>Wingdings 3</vt:lpstr>
      <vt:lpstr>IRC-Module-Template-V2</vt:lpstr>
      <vt:lpstr>PowerPoint Presentation</vt:lpstr>
      <vt:lpstr>مراجعة أساسيات العنف المبني على النوع الاجتماعي </vt:lpstr>
      <vt:lpstr>الأهداف </vt:lpstr>
      <vt:lpstr>نشاط     </vt:lpstr>
      <vt:lpstr>تمرين - أسباب وعواقب العنف المبني على النوع الاجتماعي </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ahmed soliman</cp:lastModifiedBy>
  <cp:revision>149</cp:revision>
  <dcterms:created xsi:type="dcterms:W3CDTF">2016-02-16T15:51:51Z</dcterms:created>
  <dcterms:modified xsi:type="dcterms:W3CDTF">2017-09-30T12:47:41Z</dcterms:modified>
</cp:coreProperties>
</file>